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y="5143500" cx="9144000"/>
  <p:notesSz cx="6858000" cy="9144000"/>
  <p:embeddedFontLst>
    <p:embeddedFont>
      <p:font typeface="Average"/>
      <p:regular r:id="rId70"/>
    </p:embeddedFont>
    <p:embeddedFont>
      <p:font typeface="Ubuntu Mono"/>
      <p:regular r:id="rId71"/>
      <p:bold r:id="rId72"/>
      <p:italic r:id="rId73"/>
      <p:boldItalic r:id="rId74"/>
    </p:embeddedFont>
    <p:embeddedFont>
      <p:font typeface="Oswald"/>
      <p:regular r:id="rId75"/>
      <p:bold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Simon Thornewill von Esse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F350803-ECE1-4385-B778-6E6C944B8BF7}">
  <a:tblStyle styleId="{5F350803-ECE1-4385-B778-6E6C944B8B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UbuntuMono-italic.fntdata"/><Relationship Id="rId72" Type="http://schemas.openxmlformats.org/officeDocument/2006/relationships/font" Target="fonts/UbuntuMono-bold.fntdata"/><Relationship Id="rId31" Type="http://schemas.openxmlformats.org/officeDocument/2006/relationships/slide" Target="slides/slide24.xml"/><Relationship Id="rId75" Type="http://schemas.openxmlformats.org/officeDocument/2006/relationships/font" Target="fonts/Oswald-regular.fntdata"/><Relationship Id="rId30" Type="http://schemas.openxmlformats.org/officeDocument/2006/relationships/slide" Target="slides/slide23.xml"/><Relationship Id="rId74" Type="http://schemas.openxmlformats.org/officeDocument/2006/relationships/font" Target="fonts/UbuntuMono-boldItalic.fntdata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76" Type="http://schemas.openxmlformats.org/officeDocument/2006/relationships/font" Target="fonts/Oswald-bold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UbuntuMono-regular.fntdata"/><Relationship Id="rId70" Type="http://schemas.openxmlformats.org/officeDocument/2006/relationships/font" Target="fonts/Average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8-08T14:46:35.098">
    <p:pos x="6000" y="0"/>
    <p:text>Add animation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d8bc2a4e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d8bc2a4e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d8bc2a4e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d8bc2a4e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d8bc2a4e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d8bc2a4e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d8bc2a4e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d8bc2a4e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f4a1def2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f4a1def2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d8bc2a4e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d8bc2a4e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d8bc2a4e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d8bc2a4e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d8bc2a4e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d8bc2a4e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d8bc2a4e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d8bc2a4e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d9aeaa2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d9aeaa2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d7ecab40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d7ecab40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e870ada6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e870ada6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e870ada6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e870ada6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d9aeaa2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d9aeaa2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f4a1def2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f4a1def2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d9aeaa2d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d9aeaa2d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da26a1b1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da26a1b1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Biases explicit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enough data, bayesian and frequentist likelihoods are equivalent such that priors are “washed out”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e79f4ae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e79f4ae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Biases explicit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enough data, bayesian and frequentist likelihoods are equivalent such that priors are “washed out”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d9aeaa2d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d9aeaa2d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f0e0a172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f0e0a172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ede5f6f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ede5f6f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d7ecab40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d7ecab40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d9aeaa2d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d9aeaa2d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ede5f6fc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ede5f6fc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ede5f6fc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ede5f6fc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da26a1b1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da26a1b1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f4a1def2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f4a1def2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f4a1def2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f4a1def2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f4a1def25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f4a1def2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f4a1def25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f4a1def25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da26a1b1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da26a1b1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ede5f6fc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ede5f6fc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d7ecab40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d7ecab40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da26a1b1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da26a1b1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da26a1b1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da26a1b1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da26a1b1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da26a1b1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 and Dirty: Multiply Prior by Likelihood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da26a1b1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da26a1b1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accurate, divide by the likelihood of the data at each 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Integral is gnarly, but we can make it equal to 1 to make it disappear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da26a1b1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da26a1b1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integral equal to one by adding A coefficient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da26a1b1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da26a1b1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Equation simplifies massively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da26a1b1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da26a1b1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 Voila. A function that is easy to import from numpy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ee2316b5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ee2316b5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ef7870dc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ef7870d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da26a1b1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5da26a1b1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d7ecab40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d7ecab40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da26a1b1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da26a1b1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da26a1b1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5da26a1b1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5da9461da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5da9461da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d9aeaa2d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d9aeaa2d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f0e0a172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f0e0a172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5f0e0a172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5f0e0a172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e86858c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e86858c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da9461d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da9461d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e870ada6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5e870ada6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d7ecab40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5d7ecab40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d7ecab40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d7ecab40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da9461da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5da9461da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d7ecab40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5d7ecab40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d7ecab40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d7ecab40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d8bc2a4e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d8bc2a4e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d8bc2a4e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d8bc2a4e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f4a1def2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f4a1def2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en.wikipedia.org/wiki/Conjugate_prior#Table_of_conjugate_distributions" TargetMode="External"/><Relationship Id="rId4" Type="http://schemas.openxmlformats.org/officeDocument/2006/relationships/image" Target="../media/image1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en.wikipedia.org/wiki/Conjugate_prior#Table_of_conjugate_distributions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linkedin.com/in/sthornewillve" TargetMode="External"/><Relationship Id="rId4" Type="http://schemas.openxmlformats.org/officeDocument/2006/relationships/hyperlink" Target="https://github.com/SThornewillvE/" TargetMode="External"/><Relationship Id="rId5" Type="http://schemas.openxmlformats.org/officeDocument/2006/relationships/hyperlink" Target="https://twitter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Introduction To Bayesian Statistics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4"/>
            <a:ext cx="7801500" cy="18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Simon Thornewill von Essen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Data Analyst, Goodgame Studios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chemeClr val="lt2"/>
                </a:highlight>
                <a:latin typeface="Ubuntu Mono"/>
                <a:ea typeface="Ubuntu Mono"/>
                <a:cs typeface="Ubuntu Mono"/>
                <a:sym typeface="Ubuntu Mono"/>
              </a:rPr>
              <a:t>@sthornewillve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 🐍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Probability of Rain: Frequentist Est.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P-value</a:t>
            </a:r>
            <a:r>
              <a:rPr lang="en-GB" sz="1800"/>
              <a:t>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Probability of data given a parameter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“The probability that outcome is due to random chance given that there is no difference between experimental groups”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P(X | μ)</a:t>
            </a:r>
            <a:endParaRPr sz="1800"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517288"/>
            <a:ext cx="3999899" cy="21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152475"/>
            <a:ext cx="82140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If P-value = 0.001 (highly significant), is the p</a:t>
            </a:r>
            <a:r>
              <a:rPr lang="en-GB" sz="1800"/>
              <a:t>robability of getting this result given our data 0.001?</a:t>
            </a:r>
            <a:br>
              <a:rPr lang="en-GB" sz="1800"/>
            </a:b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43" name="Google Shape;143;p23"/>
          <p:cNvSpPr txBox="1"/>
          <p:nvPr/>
        </p:nvSpPr>
        <p:spPr>
          <a:xfrm>
            <a:off x="2953050" y="1535625"/>
            <a:ext cx="5772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❌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1785400" y="3509725"/>
            <a:ext cx="5772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❌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182136" y="1290957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226536" y="3278582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3143250"/>
            <a:ext cx="8329500" cy="10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00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2.   For a given confidence interval, does the parameter lie within it 95% of the time?</a:t>
            </a:r>
            <a:endParaRPr sz="1800"/>
          </a:p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1152475"/>
            <a:ext cx="8407800" cy="18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If P-value = 0.001 (highly significant), is the probability of getting this result given our data 0.001?</a:t>
            </a:r>
            <a:br>
              <a:rPr lang="en-GB" sz="1800"/>
            </a:br>
            <a:br>
              <a:rPr lang="en-GB" sz="1800"/>
            </a:br>
            <a:r>
              <a:rPr lang="en-GB" sz="1800"/>
              <a:t>Probability of getting this result </a:t>
            </a:r>
            <a:r>
              <a:rPr lang="en-GB" sz="1800" u="sng"/>
              <a:t>given no difference in experimental groups</a:t>
            </a:r>
            <a:br>
              <a:rPr lang="en-GB" sz="1800"/>
            </a:br>
            <a:r>
              <a:rPr lang="en-GB" sz="1800"/>
              <a:t>i</a:t>
            </a:r>
            <a:r>
              <a:rPr lang="en-GB" sz="1800"/>
              <a:t>s 0.001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55" name="Google Shape;155;p24"/>
          <p:cNvSpPr/>
          <p:nvPr/>
        </p:nvSpPr>
        <p:spPr>
          <a:xfrm>
            <a:off x="182136" y="1290957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4"/>
          <p:cNvSpPr/>
          <p:nvPr/>
        </p:nvSpPr>
        <p:spPr>
          <a:xfrm>
            <a:off x="226536" y="3278582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84350" y="3143250"/>
            <a:ext cx="84078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2.   For a given confidence interval, does the parameter lie within it 95% of the time?</a:t>
            </a:r>
            <a:br>
              <a:rPr lang="en-GB" sz="1800"/>
            </a:br>
            <a:br>
              <a:rPr lang="en-GB" sz="1800"/>
            </a:br>
            <a:r>
              <a:rPr lang="en-GB" sz="1800"/>
              <a:t>	</a:t>
            </a:r>
            <a:r>
              <a:rPr lang="en-GB" sz="1800" u="sng"/>
              <a:t>Intervals of repeated experiments</a:t>
            </a:r>
            <a:r>
              <a:rPr lang="en-GB" sz="1800"/>
              <a:t> will contain the parameter 95% of the  time</a:t>
            </a:r>
            <a:endParaRPr sz="1800"/>
          </a:p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 </a:t>
            </a:r>
            <a:r>
              <a:rPr lang="en-GB"/>
              <a:t>Learnings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152475"/>
            <a:ext cx="8214000" cy="18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Frequentism expects that parameters exist and are fixed, the probabilities are the likelihood of our data given these expectations</a:t>
            </a:r>
            <a:endParaRPr sz="18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65" name="Google Shape;165;p25"/>
          <p:cNvSpPr/>
          <p:nvPr/>
        </p:nvSpPr>
        <p:spPr>
          <a:xfrm>
            <a:off x="550181" y="1297969"/>
            <a:ext cx="202202" cy="202206"/>
          </a:xfrm>
          <a:custGeom>
            <a:rect b="b" l="l" r="r" t="t"/>
            <a:pathLst>
              <a:path extrusionOk="0" h="461" w="462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25"/>
          <p:cNvCxnSpPr/>
          <p:nvPr/>
        </p:nvCxnSpPr>
        <p:spPr>
          <a:xfrm>
            <a:off x="4344225" y="2109200"/>
            <a:ext cx="0" cy="25680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5"/>
          <p:cNvSpPr txBox="1"/>
          <p:nvPr/>
        </p:nvSpPr>
        <p:spPr>
          <a:xfrm>
            <a:off x="3922275" y="4677200"/>
            <a:ext cx="843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Mean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68" name="Google Shape;168;p25"/>
          <p:cNvCxnSpPr/>
          <p:nvPr/>
        </p:nvCxnSpPr>
        <p:spPr>
          <a:xfrm>
            <a:off x="3604275" y="2346025"/>
            <a:ext cx="11619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5"/>
          <p:cNvCxnSpPr/>
          <p:nvPr/>
        </p:nvCxnSpPr>
        <p:spPr>
          <a:xfrm>
            <a:off x="3870700" y="257175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5"/>
          <p:cNvCxnSpPr/>
          <p:nvPr/>
        </p:nvCxnSpPr>
        <p:spPr>
          <a:xfrm>
            <a:off x="3182425" y="304540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5"/>
          <p:cNvCxnSpPr/>
          <p:nvPr/>
        </p:nvCxnSpPr>
        <p:spPr>
          <a:xfrm flipH="1" rot="10800000">
            <a:off x="4041300" y="3643000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5"/>
          <p:cNvCxnSpPr/>
          <p:nvPr/>
        </p:nvCxnSpPr>
        <p:spPr>
          <a:xfrm flipH="1" rot="10800000">
            <a:off x="4151725" y="4386738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5"/>
          <p:cNvCxnSpPr/>
          <p:nvPr/>
        </p:nvCxnSpPr>
        <p:spPr>
          <a:xfrm>
            <a:off x="3663875" y="3831638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5"/>
          <p:cNvCxnSpPr/>
          <p:nvPr/>
        </p:nvCxnSpPr>
        <p:spPr>
          <a:xfrm>
            <a:off x="3870700" y="4098063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5"/>
          <p:cNvCxnSpPr/>
          <p:nvPr/>
        </p:nvCxnSpPr>
        <p:spPr>
          <a:xfrm>
            <a:off x="2946075" y="3389688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5"/>
          <p:cNvSpPr txBox="1"/>
          <p:nvPr/>
        </p:nvSpPr>
        <p:spPr>
          <a:xfrm>
            <a:off x="6076000" y="3189725"/>
            <a:ext cx="2449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Repeated Experiments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5690800" y="2109200"/>
            <a:ext cx="385200" cy="2568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208375" y="301385"/>
            <a:ext cx="82140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“Wait, wasn’t this was we were doing with </a:t>
            </a:r>
            <a:r>
              <a:rPr lang="en-GB" sz="1800" u="sng"/>
              <a:t>frequentism?”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84" name="Google Shape;184;p26"/>
          <p:cNvSpPr/>
          <p:nvPr/>
        </p:nvSpPr>
        <p:spPr>
          <a:xfrm>
            <a:off x="446856" y="446879"/>
            <a:ext cx="202202" cy="202206"/>
          </a:xfrm>
          <a:custGeom>
            <a:rect b="b" l="l" r="r" t="t"/>
            <a:pathLst>
              <a:path extrusionOk="0" h="461" w="462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p26"/>
          <p:cNvCxnSpPr/>
          <p:nvPr/>
        </p:nvCxnSpPr>
        <p:spPr>
          <a:xfrm>
            <a:off x="2760675" y="1258110"/>
            <a:ext cx="0" cy="25680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6"/>
          <p:cNvSpPr txBox="1"/>
          <p:nvPr/>
        </p:nvSpPr>
        <p:spPr>
          <a:xfrm>
            <a:off x="2338725" y="3826110"/>
            <a:ext cx="843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Mean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87" name="Google Shape;187;p26"/>
          <p:cNvCxnSpPr/>
          <p:nvPr/>
        </p:nvCxnSpPr>
        <p:spPr>
          <a:xfrm>
            <a:off x="2020725" y="1494935"/>
            <a:ext cx="11619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6"/>
          <p:cNvCxnSpPr/>
          <p:nvPr/>
        </p:nvCxnSpPr>
        <p:spPr>
          <a:xfrm>
            <a:off x="2287150" y="172066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6"/>
          <p:cNvCxnSpPr/>
          <p:nvPr/>
        </p:nvCxnSpPr>
        <p:spPr>
          <a:xfrm>
            <a:off x="1598875" y="219431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6"/>
          <p:cNvCxnSpPr/>
          <p:nvPr/>
        </p:nvCxnSpPr>
        <p:spPr>
          <a:xfrm flipH="1" rot="10800000">
            <a:off x="2457750" y="2791910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6"/>
          <p:cNvCxnSpPr/>
          <p:nvPr/>
        </p:nvCxnSpPr>
        <p:spPr>
          <a:xfrm flipH="1" rot="10800000">
            <a:off x="2568175" y="3535647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6"/>
          <p:cNvCxnSpPr/>
          <p:nvPr/>
        </p:nvCxnSpPr>
        <p:spPr>
          <a:xfrm>
            <a:off x="2080325" y="2980547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6"/>
          <p:cNvCxnSpPr/>
          <p:nvPr/>
        </p:nvCxnSpPr>
        <p:spPr>
          <a:xfrm>
            <a:off x="2287150" y="3246972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6"/>
          <p:cNvCxnSpPr/>
          <p:nvPr/>
        </p:nvCxnSpPr>
        <p:spPr>
          <a:xfrm>
            <a:off x="1362525" y="2538597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6"/>
          <p:cNvSpPr txBox="1"/>
          <p:nvPr/>
        </p:nvSpPr>
        <p:spPr>
          <a:xfrm rot="-5400000">
            <a:off x="-564125" y="2342310"/>
            <a:ext cx="1944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Repeated Experiments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6" name="Google Shape;196;p26"/>
          <p:cNvSpPr/>
          <p:nvPr/>
        </p:nvSpPr>
        <p:spPr>
          <a:xfrm rot="10800000">
            <a:off x="792650" y="1258110"/>
            <a:ext cx="385200" cy="2568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22375" y="465504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98" name="Google Shape;198;p26"/>
          <p:cNvCxnSpPr/>
          <p:nvPr/>
        </p:nvCxnSpPr>
        <p:spPr>
          <a:xfrm>
            <a:off x="4174300" y="2357710"/>
            <a:ext cx="69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6"/>
          <p:cNvCxnSpPr/>
          <p:nvPr/>
        </p:nvCxnSpPr>
        <p:spPr>
          <a:xfrm>
            <a:off x="582515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6"/>
          <p:cNvCxnSpPr/>
          <p:nvPr/>
        </p:nvCxnSpPr>
        <p:spPr>
          <a:xfrm>
            <a:off x="598797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6"/>
          <p:cNvCxnSpPr/>
          <p:nvPr/>
        </p:nvCxnSpPr>
        <p:spPr>
          <a:xfrm>
            <a:off x="614337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6"/>
          <p:cNvCxnSpPr/>
          <p:nvPr/>
        </p:nvCxnSpPr>
        <p:spPr>
          <a:xfrm>
            <a:off x="636540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6"/>
          <p:cNvCxnSpPr/>
          <p:nvPr/>
        </p:nvCxnSpPr>
        <p:spPr>
          <a:xfrm>
            <a:off x="656522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6"/>
          <p:cNvCxnSpPr/>
          <p:nvPr/>
        </p:nvCxnSpPr>
        <p:spPr>
          <a:xfrm>
            <a:off x="558092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6"/>
          <p:cNvCxnSpPr/>
          <p:nvPr/>
        </p:nvCxnSpPr>
        <p:spPr>
          <a:xfrm>
            <a:off x="688345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6"/>
          <p:cNvCxnSpPr/>
          <p:nvPr/>
        </p:nvCxnSpPr>
        <p:spPr>
          <a:xfrm>
            <a:off x="703147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6"/>
          <p:cNvCxnSpPr/>
          <p:nvPr/>
        </p:nvCxnSpPr>
        <p:spPr>
          <a:xfrm>
            <a:off x="742370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6"/>
          <p:cNvCxnSpPr/>
          <p:nvPr/>
        </p:nvCxnSpPr>
        <p:spPr>
          <a:xfrm>
            <a:off x="724610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6"/>
          <p:cNvCxnSpPr/>
          <p:nvPr/>
        </p:nvCxnSpPr>
        <p:spPr>
          <a:xfrm>
            <a:off x="770492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6"/>
          <p:cNvCxnSpPr/>
          <p:nvPr/>
        </p:nvCxnSpPr>
        <p:spPr>
          <a:xfrm>
            <a:off x="673542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6"/>
          <p:cNvCxnSpPr/>
          <p:nvPr/>
        </p:nvCxnSpPr>
        <p:spPr>
          <a:xfrm>
            <a:off x="5732875" y="2357697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26"/>
          <p:cNvSpPr txBox="1"/>
          <p:nvPr/>
        </p:nvSpPr>
        <p:spPr>
          <a:xfrm>
            <a:off x="5440175" y="2744760"/>
            <a:ext cx="25905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Given a region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Our parameter will be more or less likely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185025" y="46550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Example from J. Vanderplas’s 2014 Scipy Talk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 Learnings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picture of child"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654" y="1179825"/>
            <a:ext cx="5276701" cy="3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723000" y="4425625"/>
            <a:ext cx="7698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Child doesn’t move, your repeated photos contain them 95% of the time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221" name="Google Shape;221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idx="1" type="body"/>
          </p:nvPr>
        </p:nvSpPr>
        <p:spPr>
          <a:xfrm>
            <a:off x="311700" y="3463375"/>
            <a:ext cx="8520600" cy="14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Requires large sample size to be meaningful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Does not allow for integration of domain knowledge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P-values</a:t>
            </a:r>
            <a:r>
              <a:rPr lang="en-GB"/>
              <a:t> and confidence intervals</a:t>
            </a:r>
            <a:r>
              <a:rPr lang="en-GB"/>
              <a:t> are unintuitive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Difficult to communicate to non-statisticians</a:t>
            </a:r>
            <a:endParaRPr/>
          </a:p>
        </p:txBody>
      </p:sp>
      <p:sp>
        <p:nvSpPr>
          <p:cNvPr id="227" name="Google Shape;22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</a:t>
            </a:r>
            <a:r>
              <a:rPr lang="en-GB"/>
              <a:t>Stats</a:t>
            </a:r>
            <a:endParaRPr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311700" y="1152475"/>
            <a:ext cx="85206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Requirements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Possibility to perform experiments indefinitely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Parameters are assumed to be fixed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Able to estimate params given enough experiments</a:t>
            </a:r>
            <a:endParaRPr/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311700" y="2395750"/>
            <a:ext cx="85206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Works well with simulations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“Objective”</a:t>
            </a:r>
            <a:endParaRPr/>
          </a:p>
        </p:txBody>
      </p:sp>
      <p:sp>
        <p:nvSpPr>
          <p:cNvPr id="230" name="Google Shape;230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Stats Disav. Cont.</a:t>
            </a:r>
            <a:endParaRPr/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if?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Amount of data you have is limited?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You have relevant and applicable prior information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</a:t>
            </a:r>
            <a:r>
              <a:rPr lang="en-GB"/>
              <a:t>Infinite</a:t>
            </a:r>
            <a:r>
              <a:rPr lang="en-GB"/>
              <a:t>” experiments are not possible? (Cost, feasibility)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Stakeholders have a hard time understanding frequentist logic?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Children never stay still and assuming they do is </a:t>
            </a:r>
            <a:r>
              <a:rPr lang="en-GB"/>
              <a:t>blasphemy</a:t>
            </a:r>
            <a:r>
              <a:rPr lang="en-GB"/>
              <a:t> </a:t>
            </a:r>
            <a:endParaRPr/>
          </a:p>
        </p:txBody>
      </p:sp>
      <p:sp>
        <p:nvSpPr>
          <p:cNvPr id="237" name="Google Shape;237;p29"/>
          <p:cNvSpPr txBox="1"/>
          <p:nvPr/>
        </p:nvSpPr>
        <p:spPr>
          <a:xfrm>
            <a:off x="5819050" y="2516250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✔️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4361100" y="1946400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✔️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6470300" y="3071300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✔️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6855150" y="4169275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✔️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6943925" y="3629025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✔️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probability?</a:t>
            </a:r>
            <a:endParaRPr/>
          </a:p>
        </p:txBody>
      </p:sp>
      <p:sp>
        <p:nvSpPr>
          <p:cNvPr id="248" name="Google Shape;248;p30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</a:t>
            </a: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</a:t>
            </a:r>
            <a:endParaRPr sz="3000" strike="sng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Frequentist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Bayesian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</a:t>
            </a:r>
            <a:endParaRPr/>
          </a:p>
        </p:txBody>
      </p:sp>
      <p:sp>
        <p:nvSpPr>
          <p:cNvPr id="255" name="Google Shape;255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Goal: </a:t>
            </a:r>
            <a:r>
              <a:rPr lang="en-GB" sz="1800"/>
              <a:t>Invert a likelihood </a:t>
            </a:r>
            <a:endParaRPr sz="1800"/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200" y="2146800"/>
            <a:ext cx="4734099" cy="10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 txBox="1"/>
          <p:nvPr/>
        </p:nvSpPr>
        <p:spPr>
          <a:xfrm>
            <a:off x="8232900" y="1649400"/>
            <a:ext cx="5994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prior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8" name="Google Shape;258;p31"/>
          <p:cNvSpPr txBox="1"/>
          <p:nvPr/>
        </p:nvSpPr>
        <p:spPr>
          <a:xfrm>
            <a:off x="6504250" y="1681550"/>
            <a:ext cx="10329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likelihood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7078350" y="3165200"/>
            <a:ext cx="1539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normalisation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4458500" y="1916200"/>
            <a:ext cx="87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posterior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1" name="Google Shape;261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probability?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Classical: By considering equal outcomes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75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Frequentist: Relative Frequency over time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23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Bayesian: By quantifying our </a:t>
            </a:r>
            <a:r>
              <a:rPr lang="en-GB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uncertainties</a:t>
            </a:r>
            <a:endParaRPr sz="3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Derivation</a:t>
            </a:r>
            <a:endParaRPr/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75" y="2128575"/>
            <a:ext cx="3266024" cy="88635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9" name="Google Shape;269;p32"/>
          <p:cNvPicPr preferRelativeResize="0"/>
          <p:nvPr/>
        </p:nvPicPr>
        <p:blipFill rotWithShape="1">
          <a:blip r:embed="rId4">
            <a:alphaModFix/>
          </a:blip>
          <a:srcRect b="76802" l="33685" r="35256" t="2632"/>
          <a:stretch/>
        </p:blipFill>
        <p:spPr>
          <a:xfrm>
            <a:off x="5117975" y="1243200"/>
            <a:ext cx="3038474" cy="27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Derivation</a:t>
            </a:r>
            <a:endParaRPr/>
          </a:p>
        </p:txBody>
      </p:sp>
      <p:sp>
        <p:nvSpPr>
          <p:cNvPr id="275" name="Google Shape;275;p33"/>
          <p:cNvSpPr/>
          <p:nvPr/>
        </p:nvSpPr>
        <p:spPr>
          <a:xfrm>
            <a:off x="3848375" y="849896"/>
            <a:ext cx="3559750" cy="468250"/>
          </a:xfrm>
          <a:custGeom>
            <a:rect b="b" l="l" r="r" t="t"/>
            <a:pathLst>
              <a:path extrusionOk="0" h="18730" w="142390">
                <a:moveTo>
                  <a:pt x="0" y="14882"/>
                </a:moveTo>
                <a:cubicBezTo>
                  <a:pt x="10706" y="12415"/>
                  <a:pt x="40506" y="-561"/>
                  <a:pt x="64238" y="80"/>
                </a:cubicBezTo>
                <a:cubicBezTo>
                  <a:pt x="87970" y="721"/>
                  <a:pt x="129365" y="15622"/>
                  <a:pt x="142390" y="1873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" name="Google Shape;276;p33"/>
          <p:cNvSpPr txBox="1"/>
          <p:nvPr/>
        </p:nvSpPr>
        <p:spPr>
          <a:xfrm>
            <a:off x="4980675" y="520325"/>
            <a:ext cx="1021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The Same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174" y="3042274"/>
            <a:ext cx="3999899" cy="84989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3"/>
          <p:cNvSpPr txBox="1"/>
          <p:nvPr/>
        </p:nvSpPr>
        <p:spPr>
          <a:xfrm>
            <a:off x="2161000" y="3218525"/>
            <a:ext cx="1021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∴</a:t>
            </a:r>
            <a:endParaRPr sz="24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600" y="1318150"/>
            <a:ext cx="3266024" cy="88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5668" y="1318150"/>
            <a:ext cx="3266032" cy="8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3"/>
          <p:cNvSpPr/>
          <p:nvPr/>
        </p:nvSpPr>
        <p:spPr>
          <a:xfrm>
            <a:off x="4366425" y="2309025"/>
            <a:ext cx="532800" cy="6327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</a:t>
            </a:r>
            <a:r>
              <a:rPr lang="en-GB"/>
              <a:t> Alternate View</a:t>
            </a:r>
            <a:endParaRPr/>
          </a:p>
        </p:txBody>
      </p:sp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𝜃 </a:t>
            </a:r>
            <a:r>
              <a:rPr lang="en-GB" sz="1800"/>
              <a:t>= Parameter,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X = Data</a:t>
            </a:r>
            <a:endParaRPr sz="1800"/>
          </a:p>
        </p:txBody>
      </p:sp>
      <p:sp>
        <p:nvSpPr>
          <p:cNvPr id="289" name="Google Shape;289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0" name="Google Shape;2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350" y="2318538"/>
            <a:ext cx="4017150" cy="10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Alternate View</a:t>
            </a:r>
            <a:endParaRPr/>
          </a:p>
        </p:txBody>
      </p:sp>
      <p:sp>
        <p:nvSpPr>
          <p:cNvPr id="296" name="Google Shape;296;p35"/>
          <p:cNvSpPr/>
          <p:nvPr/>
        </p:nvSpPr>
        <p:spPr>
          <a:xfrm>
            <a:off x="6475161" y="182002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3316175" y="3308100"/>
            <a:ext cx="26718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Problem:</a:t>
            </a:r>
            <a:endParaRPr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verage"/>
              <a:buChar char="●"/>
            </a:pPr>
            <a:r>
              <a:rPr lang="en-GB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How to calculate p(X)</a:t>
            </a:r>
            <a:endParaRPr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verage"/>
              <a:buChar char="●"/>
            </a:pPr>
            <a:r>
              <a:rPr lang="en-GB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How to calculate p(𝜃)</a:t>
            </a:r>
            <a:endParaRPr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8" name="Google Shape;298;p35"/>
          <p:cNvSpPr/>
          <p:nvPr/>
        </p:nvSpPr>
        <p:spPr>
          <a:xfrm>
            <a:off x="5987986" y="270037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5"/>
          <p:cNvSpPr/>
          <p:nvPr/>
        </p:nvSpPr>
        <p:spPr>
          <a:xfrm>
            <a:off x="3159636" y="3396395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5"/>
              </a:solidFill>
              <a:highlight>
                <a:schemeClr val="accent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4150200" y="1820025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✔️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1" name="Google Shape;301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2" name="Google Shape;3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625" y="2022225"/>
            <a:ext cx="4017150" cy="10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P(𝜃)?</a:t>
            </a:r>
            <a:endParaRPr/>
          </a:p>
        </p:txBody>
      </p:sp>
      <p:sp>
        <p:nvSpPr>
          <p:cNvPr id="308" name="Google Shape;308;p36"/>
          <p:cNvSpPr txBox="1"/>
          <p:nvPr>
            <p:ph idx="1" type="body"/>
          </p:nvPr>
        </p:nvSpPr>
        <p:spPr>
          <a:xfrm>
            <a:off x="311700" y="1152475"/>
            <a:ext cx="4017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Create Your Own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Take Previous posterior</a:t>
            </a:r>
            <a:endParaRPr sz="2400"/>
          </a:p>
        </p:txBody>
      </p:sp>
      <p:sp>
        <p:nvSpPr>
          <p:cNvPr id="309" name="Google Shape;309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0" name="Google Shape;3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850" y="2029613"/>
            <a:ext cx="4017150" cy="10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6"/>
          <p:cNvSpPr/>
          <p:nvPr/>
        </p:nvSpPr>
        <p:spPr>
          <a:xfrm>
            <a:off x="8695361" y="182742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P(𝜃)?</a:t>
            </a:r>
            <a:endParaRPr/>
          </a:p>
        </p:txBody>
      </p:sp>
      <p:sp>
        <p:nvSpPr>
          <p:cNvPr id="317" name="Google Shape;317;p37"/>
          <p:cNvSpPr txBox="1"/>
          <p:nvPr>
            <p:ph idx="1" type="body"/>
          </p:nvPr>
        </p:nvSpPr>
        <p:spPr>
          <a:xfrm>
            <a:off x="311700" y="1152475"/>
            <a:ext cx="84687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Problem: Are you Baking your biases into your model?</a:t>
            </a:r>
            <a:endParaRPr sz="2400"/>
          </a:p>
        </p:txBody>
      </p:sp>
      <p:sp>
        <p:nvSpPr>
          <p:cNvPr id="318" name="Google Shape;318;p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9" name="Google Shape;3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375" y="3059875"/>
            <a:ext cx="2882026" cy="16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P(𝜃)?</a:t>
            </a:r>
            <a:endParaRPr/>
          </a:p>
        </p:txBody>
      </p:sp>
      <p:sp>
        <p:nvSpPr>
          <p:cNvPr id="325" name="Google Shape;325;p38"/>
          <p:cNvSpPr txBox="1"/>
          <p:nvPr>
            <p:ph idx="1" type="body"/>
          </p:nvPr>
        </p:nvSpPr>
        <p:spPr>
          <a:xfrm>
            <a:off x="311700" y="1152475"/>
            <a:ext cx="84687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Might as well have your explicit and tangible biases.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As the sample size increases, priors get washed out.</a:t>
            </a:r>
            <a:endParaRPr sz="1800"/>
          </a:p>
          <a:p>
            <a:pPr indent="-317500" lvl="0" marL="9144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Low Sample Size: Frequentist Stats is börked anyway, so why not?</a:t>
            </a:r>
            <a:endParaRPr/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High Sample Size: Prior Doesn’t matter</a:t>
            </a:r>
            <a:endParaRPr/>
          </a:p>
        </p:txBody>
      </p:sp>
      <p:sp>
        <p:nvSpPr>
          <p:cNvPr id="326" name="Google Shape;326;p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P(X)?</a:t>
            </a:r>
            <a:endParaRPr/>
          </a:p>
        </p:txBody>
      </p:sp>
      <p:sp>
        <p:nvSpPr>
          <p:cNvPr id="332" name="Google Shape;332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Sum of all possible numerators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Yes, this can get difficult</a:t>
            </a:r>
            <a:endParaRPr sz="1800"/>
          </a:p>
        </p:txBody>
      </p:sp>
      <p:pic>
        <p:nvPicPr>
          <p:cNvPr id="333" name="Google Shape;3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163" y="3976334"/>
            <a:ext cx="2961338" cy="70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350" y="2778800"/>
            <a:ext cx="2961337" cy="88042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6" name="Google Shape;33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0350" y="1152475"/>
            <a:ext cx="3030149" cy="81786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/>
          <p:nvPr/>
        </p:nvSpPr>
        <p:spPr>
          <a:xfrm>
            <a:off x="8377136" y="155482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" name="Google Shape;338;p39"/>
          <p:cNvCxnSpPr>
            <a:stCxn id="336" idx="2"/>
          </p:cNvCxnSpPr>
          <p:nvPr/>
        </p:nvCxnSpPr>
        <p:spPr>
          <a:xfrm>
            <a:off x="7265425" y="1970335"/>
            <a:ext cx="0" cy="701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P(X)?</a:t>
            </a:r>
            <a:endParaRPr/>
          </a:p>
        </p:txBody>
      </p:sp>
      <p:sp>
        <p:nvSpPr>
          <p:cNvPr id="344" name="Google Shape;344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You can ignore P(X) if you are comparing posteriors for the same distributions</a:t>
            </a:r>
            <a:endParaRPr sz="1800"/>
          </a:p>
        </p:txBody>
      </p:sp>
      <p:pic>
        <p:nvPicPr>
          <p:cNvPr id="345" name="Google Shape;3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350" y="2259325"/>
            <a:ext cx="3030149" cy="81786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0"/>
          <p:cNvSpPr/>
          <p:nvPr/>
        </p:nvSpPr>
        <p:spPr>
          <a:xfrm>
            <a:off x="8377136" y="266167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Monty Hall Problem</a:t>
            </a:r>
            <a:endParaRPr/>
          </a:p>
        </p:txBody>
      </p:sp>
      <p:sp>
        <p:nvSpPr>
          <p:cNvPr id="352" name="Google Shape;352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The Monty Hall Problem: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You Pick Door 1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Monty opens door 2</a:t>
            </a:r>
            <a:r>
              <a:rPr i="1" lang="en-GB" sz="1400"/>
              <a:t> </a:t>
            </a:r>
            <a:r>
              <a:rPr lang="en-GB" sz="1400" u="sng"/>
              <a:t>to reveal a goat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Should you switch to door 3?</a:t>
            </a:r>
            <a:endParaRPr/>
          </a:p>
        </p:txBody>
      </p:sp>
      <p:pic>
        <p:nvPicPr>
          <p:cNvPr id="353" name="Google Shape;353;p41"/>
          <p:cNvPicPr preferRelativeResize="0"/>
          <p:nvPr/>
        </p:nvPicPr>
        <p:blipFill rotWithShape="1">
          <a:blip r:embed="rId4">
            <a:alphaModFix/>
          </a:blip>
          <a:srcRect b="0" l="0" r="0" t="35111"/>
          <a:stretch/>
        </p:blipFill>
        <p:spPr>
          <a:xfrm>
            <a:off x="4832400" y="2050971"/>
            <a:ext cx="3999899" cy="15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1"/>
          <p:cNvPicPr preferRelativeResize="0"/>
          <p:nvPr/>
        </p:nvPicPr>
        <p:blipFill rotWithShape="1">
          <a:blip r:embed="rId4">
            <a:alphaModFix/>
          </a:blip>
          <a:srcRect b="66078" l="0" r="75309" t="-2869"/>
          <a:stretch/>
        </p:blipFill>
        <p:spPr>
          <a:xfrm>
            <a:off x="6338563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1"/>
          <p:cNvSpPr/>
          <p:nvPr/>
        </p:nvSpPr>
        <p:spPr>
          <a:xfrm>
            <a:off x="5143500" y="3759575"/>
            <a:ext cx="547500" cy="851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1"/>
          <p:cNvSpPr/>
          <p:nvPr/>
        </p:nvSpPr>
        <p:spPr>
          <a:xfrm>
            <a:off x="5580150" y="3581950"/>
            <a:ext cx="2686450" cy="831500"/>
          </a:xfrm>
          <a:custGeom>
            <a:rect b="b" l="l" r="r" t="t"/>
            <a:pathLst>
              <a:path extrusionOk="0" h="33260" w="107458">
                <a:moveTo>
                  <a:pt x="0" y="31971"/>
                </a:moveTo>
                <a:cubicBezTo>
                  <a:pt x="14061" y="31724"/>
                  <a:pt x="66458" y="35820"/>
                  <a:pt x="84368" y="30491"/>
                </a:cubicBezTo>
                <a:cubicBezTo>
                  <a:pt x="102278" y="25163"/>
                  <a:pt x="103610" y="5082"/>
                  <a:pt x="10745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57" name="Google Shape;357;p41"/>
          <p:cNvSpPr/>
          <p:nvPr/>
        </p:nvSpPr>
        <p:spPr>
          <a:xfrm>
            <a:off x="8188436" y="3966245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Coin Toss: Classical Est.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Coin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------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    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H    T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0.5    0.5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</a:t>
            </a:r>
            <a:r>
              <a:rPr lang="en-GB"/>
              <a:t>Monty Hall Problem</a:t>
            </a:r>
            <a:endParaRPr/>
          </a:p>
        </p:txBody>
      </p:sp>
      <p:graphicFrame>
        <p:nvGraphicFramePr>
          <p:cNvPr id="364" name="Google Shape;364;p42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{5F350803-ECE1-4385-B778-6E6C944B8BF7}</a:tableStyleId>
              </a:tblPr>
              <a:tblGrid>
                <a:gridCol w="1447800"/>
                <a:gridCol w="1447800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5" name="Google Shape;365;p4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</a:t>
            </a:r>
            <a:r>
              <a:rPr lang="en-GB"/>
              <a:t>Monty Hall Problem</a:t>
            </a:r>
            <a:endParaRPr/>
          </a:p>
        </p:txBody>
      </p:sp>
      <p:graphicFrame>
        <p:nvGraphicFramePr>
          <p:cNvPr id="371" name="Google Shape;371;p43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{5F350803-ECE1-4385-B778-6E6C944B8BF7}</a:tableStyleId>
              </a:tblPr>
              <a:tblGrid>
                <a:gridCol w="1447800"/>
                <a:gridCol w="1447800"/>
                <a:gridCol w="1714450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2" name="Google Shape;372;p4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44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{5F350803-ECE1-4385-B778-6E6C944B8BF7}</a:tableStyleId>
              </a:tblPr>
              <a:tblGrid>
                <a:gridCol w="1447800"/>
                <a:gridCol w="1447800"/>
                <a:gridCol w="1742525"/>
                <a:gridCol w="1616225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* Likelihood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1/6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8" name="Google Shape;37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</a:t>
            </a:r>
            <a:r>
              <a:rPr lang="en-GB"/>
              <a:t>Monty Hall Problem</a:t>
            </a:r>
            <a:endParaRPr/>
          </a:p>
        </p:txBody>
      </p:sp>
      <p:sp>
        <p:nvSpPr>
          <p:cNvPr id="379" name="Google Shape;379;p44"/>
          <p:cNvSpPr txBox="1"/>
          <p:nvPr/>
        </p:nvSpPr>
        <p:spPr>
          <a:xfrm>
            <a:off x="421025" y="4561075"/>
            <a:ext cx="4041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* This is the Dot Product of p(𝜃</a:t>
            </a:r>
            <a:r>
              <a:rPr baseline="-25000"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i</a:t>
            </a: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) and p(X | 𝜃</a:t>
            </a:r>
            <a:r>
              <a:rPr baseline="-25000"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i</a:t>
            </a: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80" name="Google Shape;380;p44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3479831" y="3409246"/>
            <a:ext cx="1389843" cy="3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4"/>
          <p:cNvSpPr txBox="1"/>
          <p:nvPr/>
        </p:nvSpPr>
        <p:spPr>
          <a:xfrm>
            <a:off x="4819774" y="3356550"/>
            <a:ext cx="1614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= </a:t>
            </a: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1/6</a:t>
            </a: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 + 0 + 2/6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= 3/6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= 1/2 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2" name="Google Shape;382;p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Monty Hall Problem</a:t>
            </a:r>
            <a:endParaRPr/>
          </a:p>
        </p:txBody>
      </p:sp>
      <p:graphicFrame>
        <p:nvGraphicFramePr>
          <p:cNvPr id="388" name="Google Shape;388;p45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{5F350803-ECE1-4385-B778-6E6C944B8BF7}</a:tableStyleId>
              </a:tblPr>
              <a:tblGrid>
                <a:gridCol w="1446200"/>
                <a:gridCol w="1446200"/>
                <a:gridCol w="1740625"/>
                <a:gridCol w="1614450"/>
                <a:gridCol w="1614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* Likelihood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Posterior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1/6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9" name="Google Shape;389;p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0" name="Google Shape;390;p45"/>
          <p:cNvSpPr txBox="1"/>
          <p:nvPr/>
        </p:nvSpPr>
        <p:spPr>
          <a:xfrm>
            <a:off x="311700" y="3813600"/>
            <a:ext cx="60750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Key to problem: 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Monty does not choose doors at random and so opening a door provides you with information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1" name="Google Shape;391;p45"/>
          <p:cNvSpPr txBox="1"/>
          <p:nvPr/>
        </p:nvSpPr>
        <p:spPr>
          <a:xfrm>
            <a:off x="185025" y="46550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“Table Method” </a:t>
            </a: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from A. Downey’s </a:t>
            </a:r>
            <a:r>
              <a:rPr i="1"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Think Bayes</a:t>
            </a:r>
            <a:endParaRPr i="1"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sp>
        <p:nvSpPr>
          <p:cNvPr id="397" name="Google Shape;397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-GB" sz="1800"/>
              <a:t>You see a train labeled 60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What was the probability of seeing 60 given that you saw it?</a:t>
            </a:r>
            <a:endParaRPr sz="1800"/>
          </a:p>
        </p:txBody>
      </p:sp>
      <p:sp>
        <p:nvSpPr>
          <p:cNvPr id="398" name="Google Shape;398;p4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9" name="Google Shape;3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575" y="1355150"/>
            <a:ext cx="4527600" cy="28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graphicFrame>
        <p:nvGraphicFramePr>
          <p:cNvPr id="405" name="Google Shape;405;p47"/>
          <p:cNvGraphicFramePr/>
          <p:nvPr/>
        </p:nvGraphicFramePr>
        <p:xfrm>
          <a:off x="311700" y="13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{5F350803-ECE1-4385-B778-6E6C944B8BF7}</a:tableStyleId>
              </a:tblPr>
              <a:tblGrid>
                <a:gridCol w="1446200"/>
                <a:gridCol w="1446200"/>
                <a:gridCol w="1740625"/>
                <a:gridCol w="1614450"/>
                <a:gridCol w="1614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* Likelihood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Posterior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 Train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1/N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baseline="-25000"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 Trains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1/N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60 Trains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1/60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1/(6*10</a:t>
                      </a:r>
                      <a:r>
                        <a:rPr baseline="30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1000 Trains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</a:t>
                      </a:r>
                      <a:r>
                        <a:rPr baseline="30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</a:t>
                      </a:r>
                      <a:endParaRPr baseline="30000"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6" name="Google Shape;406;p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7" name="Google Shape;407;p47"/>
          <p:cNvSpPr txBox="1"/>
          <p:nvPr/>
        </p:nvSpPr>
        <p:spPr>
          <a:xfrm>
            <a:off x="4944725" y="4218425"/>
            <a:ext cx="111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𝚺 = P(Train)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pic>
        <p:nvPicPr>
          <p:cNvPr id="413" name="Google Shape;4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850" y="1017725"/>
            <a:ext cx="636829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sp>
        <p:nvSpPr>
          <p:cNvPr id="419" name="Google Shape;419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What if we change priors?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Posterior changes</a:t>
            </a:r>
            <a:br>
              <a:rPr lang="en-GB" sz="1800"/>
            </a:b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What if we increase the max number of trains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Posterior changes</a:t>
            </a:r>
            <a:endParaRPr sz="1800"/>
          </a:p>
        </p:txBody>
      </p:sp>
      <p:sp>
        <p:nvSpPr>
          <p:cNvPr id="420" name="Google Shape;420;p4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21" name="Google Shape;4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250" y="1541550"/>
            <a:ext cx="4397050" cy="263822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9"/>
          <p:cNvSpPr txBox="1"/>
          <p:nvPr/>
        </p:nvSpPr>
        <p:spPr>
          <a:xfrm>
            <a:off x="185025" y="46550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Example from A. Downey’s “Think Bayes”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1 - Discrete Case Recap</a:t>
            </a:r>
            <a:endParaRPr/>
          </a:p>
        </p:txBody>
      </p:sp>
      <p:sp>
        <p:nvSpPr>
          <p:cNvPr id="428" name="Google Shape;428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Remember the table calculation!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Steps</a:t>
            </a:r>
            <a:r>
              <a:rPr lang="en-GB" sz="1800"/>
              <a:t>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Pick Prior (Often Uniform)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Multiply by Frequentist Likelihood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Divide by Normalisation constant</a:t>
            </a:r>
            <a:endParaRPr/>
          </a:p>
        </p:txBody>
      </p:sp>
      <p:pic>
        <p:nvPicPr>
          <p:cNvPr id="429" name="Google Shape;4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31113"/>
            <a:ext cx="4090074" cy="8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AB Testing Revisited: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Two variants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What is the probability of A being better than B?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Time for Bayesian Statistics!</a:t>
            </a:r>
            <a:endParaRPr/>
          </a:p>
        </p:txBody>
      </p:sp>
      <p:pic>
        <p:nvPicPr>
          <p:cNvPr id="437" name="Google Shape;4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122" y="1354750"/>
            <a:ext cx="2882251" cy="268564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Dice: Classical Est.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Dice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--------------------------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    |    |    |    |    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1    2    3    4    5    6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0.16 0.16 0.16 0.16 0.16 0.16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AB Test</a:t>
            </a:r>
            <a:r>
              <a:rPr lang="en-GB" sz="1800"/>
              <a:t>:</a:t>
            </a:r>
            <a:endParaRPr sz="1400"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 people randomly placed in control/test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Track conversions (1/0)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our Likelihood?</a:t>
            </a:r>
            <a:endParaRPr/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Bernoulli</a:t>
            </a:r>
            <a:endParaRPr/>
          </a:p>
        </p:txBody>
      </p:sp>
      <p:pic>
        <p:nvPicPr>
          <p:cNvPr id="445" name="Google Shape;4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650" y="2610775"/>
            <a:ext cx="4295649" cy="4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Prior?</a:t>
            </a:r>
            <a:r>
              <a:rPr lang="en-GB" sz="1800"/>
              <a:t>:</a:t>
            </a:r>
            <a:endParaRPr sz="1400"/>
          </a:p>
          <a:p>
            <a:pPr indent="-34290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-GB"/>
              <a:t>Uninformed Prior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Uniform distribution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Represented by </a:t>
            </a:r>
            <a:br>
              <a:rPr lang="en-GB"/>
            </a:br>
            <a:r>
              <a:rPr lang="en-GB"/>
              <a:t>Indicator Function</a:t>
            </a:r>
            <a:endParaRPr/>
          </a:p>
        </p:txBody>
      </p:sp>
      <p:pic>
        <p:nvPicPr>
          <p:cNvPr id="453" name="Google Shape;4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075" y="1275425"/>
            <a:ext cx="3029696" cy="5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55" name="Google Shape;4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600" y="2035750"/>
            <a:ext cx="4178650" cy="25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2" name="Google Shape;4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64310"/>
            <a:ext cx="8839200" cy="814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00" y="1870488"/>
            <a:ext cx="8839200" cy="1491313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</p:txBody>
      </p:sp>
      <p:pic>
        <p:nvPicPr>
          <p:cNvPr id="475" name="Google Shape;4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7125"/>
            <a:ext cx="8839200" cy="129802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6"/>
          <p:cNvSpPr/>
          <p:nvPr/>
        </p:nvSpPr>
        <p:spPr>
          <a:xfrm>
            <a:off x="2124000" y="2656850"/>
            <a:ext cx="769800" cy="572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6"/>
          <p:cNvSpPr/>
          <p:nvPr/>
        </p:nvSpPr>
        <p:spPr>
          <a:xfrm>
            <a:off x="3485725" y="2656850"/>
            <a:ext cx="392400" cy="572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56"/>
          <p:cNvPicPr preferRelativeResize="0"/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152400" y="4386244"/>
            <a:ext cx="3473844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</p:txBody>
      </p:sp>
      <p:pic>
        <p:nvPicPr>
          <p:cNvPr id="485" name="Google Shape;4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00" y="1917600"/>
            <a:ext cx="8839201" cy="71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7"/>
          <p:cNvPicPr preferRelativeResize="0"/>
          <p:nvPr/>
        </p:nvPicPr>
        <p:blipFill rotWithShape="1">
          <a:blip r:embed="rId4">
            <a:alphaModFix/>
          </a:blip>
          <a:srcRect b="0" l="35745" r="0" t="0"/>
          <a:stretch/>
        </p:blipFill>
        <p:spPr>
          <a:xfrm>
            <a:off x="1990803" y="2917175"/>
            <a:ext cx="2938751" cy="5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</p:txBody>
      </p:sp>
      <p:pic>
        <p:nvPicPr>
          <p:cNvPr id="493" name="Google Shape;49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075" y="2014263"/>
            <a:ext cx="4573458" cy="5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07725"/>
            <a:ext cx="2933700" cy="11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333" y="2630550"/>
            <a:ext cx="1928667" cy="251294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A61C00"/>
                </a:solidFill>
              </a:rPr>
              <a:t>‹#›</a:t>
            </a:fld>
            <a:endParaRPr>
              <a:solidFill>
                <a:srgbClr val="A61C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 Recap</a:t>
            </a:r>
            <a:endParaRPr/>
          </a:p>
        </p:txBody>
      </p:sp>
      <p:sp>
        <p:nvSpPr>
          <p:cNvPr id="502" name="Google Shape;502;p5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Steps: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Pick Prior (Often Uniform)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Multiply by Frequentist Likelihood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Divide by Normalisation constant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Integral over all possible hypotheses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(Tips and tricks may be required)</a:t>
            </a:r>
            <a:endParaRPr/>
          </a:p>
        </p:txBody>
      </p:sp>
      <p:sp>
        <p:nvSpPr>
          <p:cNvPr id="503" name="Google Shape;503;p5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04" name="Google Shape;5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31125"/>
            <a:ext cx="3737588" cy="8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is it okay not to perform Normalisation?</a:t>
            </a:r>
            <a:endParaRPr/>
          </a:p>
        </p:txBody>
      </p:sp>
      <p:sp>
        <p:nvSpPr>
          <p:cNvPr id="510" name="Google Shape;510;p6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-GB" sz="1800"/>
              <a:t>When you are comparing two values inside of the same set that creates p(P)</a:t>
            </a:r>
            <a:endParaRPr sz="1800"/>
          </a:p>
        </p:txBody>
      </p:sp>
      <p:sp>
        <p:nvSpPr>
          <p:cNvPr id="511" name="Google Shape;511;p6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12" name="Google Shape;5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150" y="2029613"/>
            <a:ext cx="4017150" cy="10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18" name="Google Shape;518;p6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Beta distribution is example of conj. Prior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it and you will get the same distribution in posterior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Once the math is done, never do it again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Update functions using data as it appears</a:t>
            </a:r>
            <a:endParaRPr/>
          </a:p>
        </p:txBody>
      </p:sp>
      <p:pic>
        <p:nvPicPr>
          <p:cNvPr id="519" name="Google Shape;51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2311275"/>
            <a:ext cx="4260301" cy="48528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1" name="Google Shape;521;p61"/>
          <p:cNvSpPr txBox="1"/>
          <p:nvPr/>
        </p:nvSpPr>
        <p:spPr>
          <a:xfrm>
            <a:off x="185025" y="4655050"/>
            <a:ext cx="558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See more Conj. Priors in U. of Santa Cruz’s Coursera Course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3137750"/>
            <a:ext cx="85206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Outcomes must be known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Often created overly simplified models when applied to complex phenomena </a:t>
            </a:r>
            <a:endParaRPr/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Classical Stats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10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Requirements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All Outcomes are known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Outcomes are assumed to be equally likely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2166350"/>
            <a:ext cx="85206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Fast Estimation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Easy to understand</a:t>
            </a:r>
            <a:endParaRPr/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27" name="Google Shape;527;p62"/>
          <p:cNvSpPr txBox="1"/>
          <p:nvPr/>
        </p:nvSpPr>
        <p:spPr>
          <a:xfrm>
            <a:off x="73975" y="4551450"/>
            <a:ext cx="7393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https://en.wikipedia.org/wiki/Conjugate_prior#Table_of_conjugate_distributions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(Just Google “conjugate priors table wikipedia”)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528" name="Google Shape;52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74838"/>
            <a:ext cx="8839200" cy="593834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35" name="Google Shape;535;p63"/>
          <p:cNvSpPr txBox="1"/>
          <p:nvPr/>
        </p:nvSpPr>
        <p:spPr>
          <a:xfrm>
            <a:off x="73975" y="4551450"/>
            <a:ext cx="7393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https://en.wikipedia.org/wiki/Conjugate_prior#Table_of_conjugate_distributions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(Just Google “conjugate priors table wikipedia”)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536" name="Google Shape;536;p63"/>
          <p:cNvGrpSpPr/>
          <p:nvPr/>
        </p:nvGrpSpPr>
        <p:grpSpPr>
          <a:xfrm>
            <a:off x="152400" y="2017888"/>
            <a:ext cx="8839203" cy="1107731"/>
            <a:chOff x="152400" y="1170125"/>
            <a:chExt cx="8839203" cy="1107731"/>
          </a:xfrm>
        </p:grpSpPr>
        <p:pic>
          <p:nvPicPr>
            <p:cNvPr id="537" name="Google Shape;537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170125"/>
              <a:ext cx="8839202" cy="657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400" y="1980204"/>
              <a:ext cx="8839203" cy="2976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9" name="Google Shape;539;p6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Posteriors - What Now?</a:t>
            </a:r>
            <a:endParaRPr/>
          </a:p>
        </p:txBody>
      </p:sp>
      <p:sp>
        <p:nvSpPr>
          <p:cNvPr id="545" name="Google Shape;545;p6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Estimation of Parameters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Credible Intervals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Vary priors to see effects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Calculate P(𝛳=x | X)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etc.</a:t>
            </a:r>
            <a:endParaRPr/>
          </a:p>
        </p:txBody>
      </p:sp>
      <p:pic>
        <p:nvPicPr>
          <p:cNvPr id="546" name="Google Shape;54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2606725"/>
            <a:ext cx="4260301" cy="48528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53" name="Google Shape;553;p6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Posteriors - What Now?</a:t>
            </a:r>
            <a:endParaRPr/>
          </a:p>
        </p:txBody>
      </p:sp>
      <p:sp>
        <p:nvSpPr>
          <p:cNvPr id="559" name="Google Shape;559;p6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0" name="Google Shape;560;p66"/>
          <p:cNvSpPr txBox="1"/>
          <p:nvPr>
            <p:ph idx="1" type="body"/>
          </p:nvPr>
        </p:nvSpPr>
        <p:spPr>
          <a:xfrm>
            <a:off x="311700" y="1152475"/>
            <a:ext cx="8178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Challenges w/ Freq. AB Tests</a:t>
            </a:r>
            <a:r>
              <a:rPr lang="en-GB" sz="1800"/>
              <a:t>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 needs to reach pre-defined sample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 to adjust α for multiple tests (</a:t>
            </a:r>
            <a:r>
              <a:rPr lang="en-GB"/>
              <a:t>Bonferroni</a:t>
            </a:r>
            <a:r>
              <a:rPr lang="en-GB"/>
              <a:t> Corrections)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People start accepting null hypotheses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only reject/fail to reject null hypothesis, (leads to p-hacking)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People peek at tests before tests are over, (moar p-hacking)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Posteriors - What Now?</a:t>
            </a:r>
            <a:endParaRPr/>
          </a:p>
        </p:txBody>
      </p:sp>
      <p:sp>
        <p:nvSpPr>
          <p:cNvPr id="566" name="Google Shape;566;p67"/>
          <p:cNvSpPr txBox="1"/>
          <p:nvPr>
            <p:ph idx="1" type="body"/>
          </p:nvPr>
        </p:nvSpPr>
        <p:spPr>
          <a:xfrm>
            <a:off x="311700" y="1152475"/>
            <a:ext cx="8178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Do we calculate P-values now?</a:t>
            </a:r>
            <a:endParaRPr u="sng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need, just calculate P(𝜃</a:t>
            </a:r>
            <a:r>
              <a:rPr baseline="-25000" lang="en-GB"/>
              <a:t>2</a:t>
            </a:r>
            <a:r>
              <a:rPr lang="en-GB"/>
              <a:t> &gt; 𝜃</a:t>
            </a:r>
            <a:r>
              <a:rPr baseline="-25000" lang="en-GB"/>
              <a:t>1</a:t>
            </a:r>
            <a:r>
              <a:rPr lang="en-GB"/>
              <a:t>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Takes some calculation, but the result is nicer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Can we peek or stop at any time?</a:t>
            </a:r>
            <a:endParaRPr u="sng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Yes!</a:t>
            </a:r>
            <a:endParaRPr/>
          </a:p>
        </p:txBody>
      </p:sp>
      <p:sp>
        <p:nvSpPr>
          <p:cNvPr id="567" name="Google Shape;567;p6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8" name="Google Shape;568;p67"/>
          <p:cNvSpPr txBox="1"/>
          <p:nvPr/>
        </p:nvSpPr>
        <p:spPr>
          <a:xfrm>
            <a:off x="185025" y="4655050"/>
            <a:ext cx="558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More from Nora Neumann @ Pydata 2016 on YouTube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Posteriors - What Now?</a:t>
            </a:r>
            <a:endParaRPr/>
          </a:p>
        </p:txBody>
      </p:sp>
      <p:sp>
        <p:nvSpPr>
          <p:cNvPr id="574" name="Google Shape;574;p6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5" name="Google Shape;575;p68"/>
          <p:cNvSpPr txBox="1"/>
          <p:nvPr/>
        </p:nvSpPr>
        <p:spPr>
          <a:xfrm>
            <a:off x="185025" y="4655050"/>
            <a:ext cx="81324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More from </a:t>
            </a: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Vincenzo Lavorini</a:t>
            </a: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@ “Bayesian A/B Testing with Python: the easy guide” Towards Data Science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576" name="Google Shape;57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175" y="1017725"/>
            <a:ext cx="3417107" cy="33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282" y="1017725"/>
            <a:ext cx="3332526" cy="333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9"/>
          <p:cNvSpPr txBox="1"/>
          <p:nvPr>
            <p:ph idx="1" type="body"/>
          </p:nvPr>
        </p:nvSpPr>
        <p:spPr>
          <a:xfrm>
            <a:off x="348700" y="2849250"/>
            <a:ext cx="8520600" cy="18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Lots and lots of theory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Integrals are hard, MCMC methods aren’t easy either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MCMC </a:t>
            </a:r>
            <a:r>
              <a:rPr lang="en-GB"/>
              <a:t>can be computationally expensive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Criticisms of being less “objective” due to use of priors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Point estimates become the same as frequentist estimations with high sample sizes</a:t>
            </a:r>
            <a:endParaRPr/>
          </a:p>
        </p:txBody>
      </p:sp>
      <p:sp>
        <p:nvSpPr>
          <p:cNvPr id="583" name="Google Shape;58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Bayesian</a:t>
            </a:r>
            <a:r>
              <a:rPr lang="en-GB"/>
              <a:t> Stats</a:t>
            </a:r>
            <a:endParaRPr/>
          </a:p>
        </p:txBody>
      </p:sp>
      <p:sp>
        <p:nvSpPr>
          <p:cNvPr id="584" name="Google Shape;584;p69"/>
          <p:cNvSpPr txBox="1"/>
          <p:nvPr>
            <p:ph idx="1" type="body"/>
          </p:nvPr>
        </p:nvSpPr>
        <p:spPr>
          <a:xfrm>
            <a:off x="311700" y="1111650"/>
            <a:ext cx="8520600" cy="17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Incorporation of Domain Knowledge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Estimation in the case of little data (specific circumstances)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Allows for models of as little or high complexity as necessary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Parameters are distributions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Easier to communicate with more interpretable answers</a:t>
            </a:r>
            <a:endParaRPr/>
          </a:p>
        </p:txBody>
      </p:sp>
      <p:sp>
        <p:nvSpPr>
          <p:cNvPr id="585" name="Google Shape;585;p6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probability?</a:t>
            </a:r>
            <a:endParaRPr/>
          </a:p>
        </p:txBody>
      </p:sp>
      <p:sp>
        <p:nvSpPr>
          <p:cNvPr id="591" name="Google Shape;591;p70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Classical: By considering equal outcomes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2" name="Google Shape;592;p70"/>
          <p:cNvSpPr txBox="1"/>
          <p:nvPr>
            <p:ph idx="1" type="body"/>
          </p:nvPr>
        </p:nvSpPr>
        <p:spPr>
          <a:xfrm>
            <a:off x="311700" y="175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Frequentist: Relative Frequency over time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3" name="Google Shape;593;p70"/>
          <p:cNvSpPr txBox="1"/>
          <p:nvPr>
            <p:ph idx="1" type="body"/>
          </p:nvPr>
        </p:nvSpPr>
        <p:spPr>
          <a:xfrm>
            <a:off x="311700" y="23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Bayesian: By quantifying our uncertainties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4" name="Google Shape;594;p7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and “Call to Action”</a:t>
            </a:r>
            <a:endParaRPr/>
          </a:p>
        </p:txBody>
      </p:sp>
      <p:sp>
        <p:nvSpPr>
          <p:cNvPr id="600" name="Google Shape;600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Understanding Bayes vs Freq. is key to understanding a lot of stats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 scientists: Check my sources as a jump off point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 decision-makers: Consider these kinds of analyses when little data is available</a:t>
            </a:r>
            <a:endParaRPr/>
          </a:p>
        </p:txBody>
      </p:sp>
      <p:sp>
        <p:nvSpPr>
          <p:cNvPr id="601" name="Google Shape;601;p7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probability?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Classical</a:t>
            </a:r>
            <a:endParaRPr sz="3000" strike="sng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75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Frequentist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23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Bayesian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3567150" y="1857550"/>
            <a:ext cx="4410900" cy="19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Average"/>
              <a:buChar char="●"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Take measurements over time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Average"/>
              <a:buChar char="●"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Measurements will eventually approximate the parameter we want to measure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03" name="Google Shape;103;p18"/>
          <p:cNvCxnSpPr/>
          <p:nvPr/>
        </p:nvCxnSpPr>
        <p:spPr>
          <a:xfrm rot="10800000">
            <a:off x="3004750" y="2061675"/>
            <a:ext cx="68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for further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72"/>
          <p:cNvSpPr txBox="1"/>
          <p:nvPr>
            <p:ph idx="1" type="body"/>
          </p:nvPr>
        </p:nvSpPr>
        <p:spPr>
          <a:xfrm>
            <a:off x="311700" y="1152475"/>
            <a:ext cx="8520600" cy="3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00"/>
              <a:t>Mathematical Understanding: </a:t>
            </a:r>
            <a:br>
              <a:rPr lang="en-GB" sz="1400"/>
            </a:br>
            <a:r>
              <a:rPr lang="en-GB" sz="1400"/>
              <a:t>	</a:t>
            </a:r>
            <a:r>
              <a:rPr lang="en-GB" sz="1200"/>
              <a:t>“Bayesian Stats: From Concept to Data Analysis”,</a:t>
            </a:r>
            <a:br>
              <a:rPr lang="en-GB" sz="1200"/>
            </a:br>
            <a:r>
              <a:rPr lang="en-GB" sz="1200"/>
              <a:t>	</a:t>
            </a:r>
            <a:r>
              <a:rPr i="1" lang="en-GB" sz="1200"/>
              <a:t>U of Santa Cruz </a:t>
            </a:r>
            <a:br>
              <a:rPr i="1" lang="en-GB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00"/>
              <a:t>Intuition between Bayesianism &amp; Frequentism:</a:t>
            </a:r>
            <a:br>
              <a:rPr lang="en-GB" sz="1400"/>
            </a:br>
            <a:r>
              <a:rPr lang="en-GB" sz="1400"/>
              <a:t>	</a:t>
            </a:r>
            <a:r>
              <a:rPr lang="en-GB" sz="1200"/>
              <a:t>“Frequentism and Bayesianism”,</a:t>
            </a:r>
            <a:br>
              <a:rPr lang="en-GB" sz="1200"/>
            </a:br>
            <a:r>
              <a:rPr lang="en-GB" sz="1200"/>
              <a:t>	</a:t>
            </a:r>
            <a:r>
              <a:rPr i="1" lang="en-GB" sz="1200"/>
              <a:t>Scipy - Jake Vander Plas</a:t>
            </a:r>
            <a:r>
              <a:rPr lang="en-GB" sz="1200"/>
              <a:t> </a:t>
            </a:r>
            <a:br>
              <a:rPr i="1" lang="en-GB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00"/>
              <a:t>Examples of Real World Applications:</a:t>
            </a:r>
            <a:br>
              <a:rPr lang="en-GB" sz="1400"/>
            </a:br>
            <a:r>
              <a:rPr lang="en-GB" sz="1400"/>
              <a:t>	</a:t>
            </a:r>
            <a:r>
              <a:rPr lang="en-GB" sz="1200"/>
              <a:t>“Think Bayes”,</a:t>
            </a:r>
            <a:br>
              <a:rPr lang="en-GB" sz="1200"/>
            </a:br>
            <a:r>
              <a:rPr lang="en-GB" sz="1200"/>
              <a:t>	</a:t>
            </a:r>
            <a:r>
              <a:rPr i="1" lang="en-GB" sz="1200"/>
              <a:t>Allan Downey</a:t>
            </a:r>
            <a:r>
              <a:rPr lang="en-GB" sz="1200"/>
              <a:t> </a:t>
            </a:r>
            <a:br>
              <a:rPr i="1" lang="en-GB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00"/>
              <a:t>Further reading into MCMC and pyMC:</a:t>
            </a:r>
            <a:br>
              <a:rPr lang="en-GB" sz="1400"/>
            </a:br>
            <a:r>
              <a:rPr lang="en-GB" sz="1400"/>
              <a:t>	</a:t>
            </a:r>
            <a:r>
              <a:rPr lang="en-GB" sz="1200"/>
              <a:t>“Bayesian Methods for Hackers”,</a:t>
            </a:r>
            <a:br>
              <a:rPr lang="en-GB" sz="1200"/>
            </a:br>
            <a:r>
              <a:rPr lang="en-GB" sz="1200"/>
              <a:t>	</a:t>
            </a:r>
            <a:r>
              <a:rPr i="1" lang="en-GB" sz="1200"/>
              <a:t>Cameron Davidson-Pilon</a:t>
            </a:r>
            <a:endParaRPr sz="1200"/>
          </a:p>
        </p:txBody>
      </p:sp>
      <p:sp>
        <p:nvSpPr>
          <p:cNvPr id="608" name="Google Shape;608;p7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Slides on Github</a:t>
            </a:r>
            <a:endParaRPr/>
          </a:p>
        </p:txBody>
      </p:sp>
      <p:sp>
        <p:nvSpPr>
          <p:cNvPr id="614" name="Google Shape;614;p7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https://cutt.ly/zGqux9</a:t>
            </a:r>
            <a:endParaRPr/>
          </a:p>
        </p:txBody>
      </p:sp>
      <p:pic>
        <p:nvPicPr>
          <p:cNvPr id="615" name="Google Shape;61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725" y="1870900"/>
            <a:ext cx="2375850" cy="23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400" y="1474600"/>
            <a:ext cx="4527602" cy="277214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7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Fin!</a:t>
            </a:r>
            <a:endParaRPr/>
          </a:p>
        </p:txBody>
      </p:sp>
      <p:sp>
        <p:nvSpPr>
          <p:cNvPr id="623" name="Google Shape;623;p7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chemeClr val="lt2"/>
                </a:highlight>
                <a:latin typeface="Ubuntu Mono"/>
                <a:ea typeface="Ubuntu Mono"/>
                <a:cs typeface="Ubuntu Mono"/>
                <a:sym typeface="Ubuntu Mono"/>
              </a:rPr>
              <a:t>@sthornewillve</a:t>
            </a:r>
            <a:endParaRPr/>
          </a:p>
        </p:txBody>
      </p:sp>
      <p:sp>
        <p:nvSpPr>
          <p:cNvPr id="624" name="Google Shape;624;p74">
            <a:hlinkClick r:id="rId3"/>
          </p:cNvPr>
          <p:cNvSpPr/>
          <p:nvPr/>
        </p:nvSpPr>
        <p:spPr>
          <a:xfrm>
            <a:off x="4056687" y="3662678"/>
            <a:ext cx="254072" cy="249416"/>
          </a:xfrm>
          <a:custGeom>
            <a:rect b="b" l="l" r="r" t="t"/>
            <a:pathLst>
              <a:path extrusionOk="0" h="471" w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4"/>
                  <a:pt x="106" y="470"/>
                  <a:pt x="239" y="470"/>
                </a:cubicBezTo>
                <a:cubicBezTo>
                  <a:pt x="372" y="470"/>
                  <a:pt x="478" y="364"/>
                  <a:pt x="478" y="231"/>
                </a:cubicBezTo>
                <a:cubicBezTo>
                  <a:pt x="478" y="107"/>
                  <a:pt x="372" y="0"/>
                  <a:pt x="239" y="0"/>
                </a:cubicBezTo>
                <a:close/>
                <a:moveTo>
                  <a:pt x="177" y="338"/>
                </a:moveTo>
                <a:lnTo>
                  <a:pt x="177" y="338"/>
                </a:lnTo>
                <a:cubicBezTo>
                  <a:pt x="133" y="338"/>
                  <a:pt x="133" y="338"/>
                  <a:pt x="133" y="338"/>
                </a:cubicBezTo>
                <a:cubicBezTo>
                  <a:pt x="133" y="178"/>
                  <a:pt x="133" y="178"/>
                  <a:pt x="133" y="178"/>
                </a:cubicBezTo>
                <a:cubicBezTo>
                  <a:pt x="177" y="178"/>
                  <a:pt x="177" y="178"/>
                  <a:pt x="177" y="178"/>
                </a:cubicBezTo>
                <a:lnTo>
                  <a:pt x="177" y="338"/>
                </a:lnTo>
                <a:close/>
                <a:moveTo>
                  <a:pt x="159" y="160"/>
                </a:moveTo>
                <a:lnTo>
                  <a:pt x="159" y="160"/>
                </a:lnTo>
                <a:cubicBezTo>
                  <a:pt x="141" y="160"/>
                  <a:pt x="133" y="151"/>
                  <a:pt x="133" y="134"/>
                </a:cubicBezTo>
                <a:cubicBezTo>
                  <a:pt x="133" y="125"/>
                  <a:pt x="141" y="107"/>
                  <a:pt x="159" y="107"/>
                </a:cubicBezTo>
                <a:cubicBezTo>
                  <a:pt x="168" y="107"/>
                  <a:pt x="177" y="125"/>
                  <a:pt x="186" y="134"/>
                </a:cubicBezTo>
                <a:cubicBezTo>
                  <a:pt x="186" y="151"/>
                  <a:pt x="168" y="160"/>
                  <a:pt x="159" y="160"/>
                </a:cubicBezTo>
                <a:close/>
                <a:moveTo>
                  <a:pt x="354" y="338"/>
                </a:moveTo>
                <a:lnTo>
                  <a:pt x="354" y="338"/>
                </a:lnTo>
                <a:cubicBezTo>
                  <a:pt x="310" y="338"/>
                  <a:pt x="310" y="338"/>
                  <a:pt x="310" y="338"/>
                </a:cubicBezTo>
                <a:cubicBezTo>
                  <a:pt x="310" y="249"/>
                  <a:pt x="310" y="249"/>
                  <a:pt x="310" y="249"/>
                </a:cubicBezTo>
                <a:cubicBezTo>
                  <a:pt x="310" y="231"/>
                  <a:pt x="300" y="213"/>
                  <a:pt x="284" y="213"/>
                </a:cubicBezTo>
                <a:cubicBezTo>
                  <a:pt x="275" y="213"/>
                  <a:pt x="265" y="222"/>
                  <a:pt x="256" y="231"/>
                </a:cubicBezTo>
                <a:lnTo>
                  <a:pt x="256" y="240"/>
                </a:lnTo>
                <a:cubicBezTo>
                  <a:pt x="256" y="338"/>
                  <a:pt x="256" y="338"/>
                  <a:pt x="256" y="338"/>
                </a:cubicBezTo>
                <a:cubicBezTo>
                  <a:pt x="212" y="338"/>
                  <a:pt x="212" y="338"/>
                  <a:pt x="212" y="338"/>
                </a:cubicBezTo>
                <a:cubicBezTo>
                  <a:pt x="212" y="231"/>
                  <a:pt x="212" y="231"/>
                  <a:pt x="212" y="231"/>
                </a:cubicBezTo>
                <a:cubicBezTo>
                  <a:pt x="212" y="205"/>
                  <a:pt x="212" y="196"/>
                  <a:pt x="203" y="178"/>
                </a:cubicBezTo>
                <a:cubicBezTo>
                  <a:pt x="247" y="178"/>
                  <a:pt x="247" y="178"/>
                  <a:pt x="247" y="178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187"/>
                  <a:pt x="275" y="178"/>
                  <a:pt x="300" y="178"/>
                </a:cubicBezTo>
                <a:cubicBezTo>
                  <a:pt x="337" y="178"/>
                  <a:pt x="354" y="196"/>
                  <a:pt x="354" y="240"/>
                </a:cubicBezTo>
                <a:lnTo>
                  <a:pt x="354" y="3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74">
            <a:hlinkClick r:id="rId4"/>
          </p:cNvPr>
          <p:cNvSpPr/>
          <p:nvPr/>
        </p:nvSpPr>
        <p:spPr>
          <a:xfrm>
            <a:off x="4833264" y="3662685"/>
            <a:ext cx="254071" cy="249413"/>
          </a:xfrm>
          <a:custGeom>
            <a:rect b="b" l="l" r="r" t="t"/>
            <a:pathLst>
              <a:path extrusionOk="0" h="471" w="480">
                <a:moveTo>
                  <a:pt x="239" y="231"/>
                </a:moveTo>
                <a:lnTo>
                  <a:pt x="239" y="231"/>
                </a:lnTo>
                <a:lnTo>
                  <a:pt x="239" y="231"/>
                </a:lnTo>
                <a:lnTo>
                  <a:pt x="239" y="231"/>
                </a:lnTo>
                <a:cubicBezTo>
                  <a:pt x="213" y="231"/>
                  <a:pt x="186" y="222"/>
                  <a:pt x="168" y="240"/>
                </a:cubicBezTo>
                <a:cubicBezTo>
                  <a:pt x="159" y="248"/>
                  <a:pt x="151" y="257"/>
                  <a:pt x="151" y="266"/>
                </a:cubicBezTo>
                <a:cubicBezTo>
                  <a:pt x="151" y="319"/>
                  <a:pt x="195" y="319"/>
                  <a:pt x="239" y="319"/>
                </a:cubicBezTo>
                <a:lnTo>
                  <a:pt x="239" y="319"/>
                </a:lnTo>
                <a:cubicBezTo>
                  <a:pt x="283" y="319"/>
                  <a:pt x="319" y="319"/>
                  <a:pt x="319" y="266"/>
                </a:cubicBezTo>
                <a:cubicBezTo>
                  <a:pt x="319" y="257"/>
                  <a:pt x="319" y="248"/>
                  <a:pt x="310" y="240"/>
                </a:cubicBezTo>
                <a:cubicBezTo>
                  <a:pt x="292" y="222"/>
                  <a:pt x="266" y="231"/>
                  <a:pt x="239" y="231"/>
                </a:cubicBezTo>
                <a:close/>
                <a:moveTo>
                  <a:pt x="195" y="293"/>
                </a:moveTo>
                <a:lnTo>
                  <a:pt x="195" y="293"/>
                </a:lnTo>
                <a:cubicBezTo>
                  <a:pt x="186" y="293"/>
                  <a:pt x="186" y="284"/>
                  <a:pt x="186" y="275"/>
                </a:cubicBezTo>
                <a:cubicBezTo>
                  <a:pt x="186" y="257"/>
                  <a:pt x="186" y="248"/>
                  <a:pt x="195" y="248"/>
                </a:cubicBezTo>
                <a:cubicBezTo>
                  <a:pt x="204" y="248"/>
                  <a:pt x="213" y="257"/>
                  <a:pt x="213" y="275"/>
                </a:cubicBezTo>
                <a:cubicBezTo>
                  <a:pt x="213" y="284"/>
                  <a:pt x="204" y="293"/>
                  <a:pt x="195" y="293"/>
                </a:cubicBezTo>
                <a:close/>
                <a:moveTo>
                  <a:pt x="274" y="293"/>
                </a:moveTo>
                <a:lnTo>
                  <a:pt x="274" y="293"/>
                </a:lnTo>
                <a:cubicBezTo>
                  <a:pt x="266" y="293"/>
                  <a:pt x="266" y="284"/>
                  <a:pt x="266" y="275"/>
                </a:cubicBezTo>
                <a:cubicBezTo>
                  <a:pt x="266" y="257"/>
                  <a:pt x="266" y="248"/>
                  <a:pt x="274" y="248"/>
                </a:cubicBezTo>
                <a:cubicBezTo>
                  <a:pt x="283" y="248"/>
                  <a:pt x="292" y="257"/>
                  <a:pt x="292" y="275"/>
                </a:cubicBezTo>
                <a:cubicBezTo>
                  <a:pt x="292" y="284"/>
                  <a:pt x="283" y="293"/>
                  <a:pt x="274" y="293"/>
                </a:cubicBezTo>
                <a:close/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39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257" y="328"/>
                </a:moveTo>
                <a:lnTo>
                  <a:pt x="257" y="328"/>
                </a:lnTo>
                <a:cubicBezTo>
                  <a:pt x="257" y="328"/>
                  <a:pt x="248" y="328"/>
                  <a:pt x="239" y="328"/>
                </a:cubicBezTo>
                <a:cubicBezTo>
                  <a:pt x="230" y="328"/>
                  <a:pt x="221" y="328"/>
                  <a:pt x="213" y="328"/>
                </a:cubicBezTo>
                <a:cubicBezTo>
                  <a:pt x="195" y="328"/>
                  <a:pt x="123" y="328"/>
                  <a:pt x="123" y="240"/>
                </a:cubicBezTo>
                <a:cubicBezTo>
                  <a:pt x="123" y="222"/>
                  <a:pt x="133" y="204"/>
                  <a:pt x="142" y="195"/>
                </a:cubicBezTo>
                <a:cubicBezTo>
                  <a:pt x="142" y="187"/>
                  <a:pt x="142" y="160"/>
                  <a:pt x="151" y="134"/>
                </a:cubicBezTo>
                <a:cubicBezTo>
                  <a:pt x="151" y="134"/>
                  <a:pt x="168" y="142"/>
                  <a:pt x="204" y="160"/>
                </a:cubicBezTo>
                <a:cubicBezTo>
                  <a:pt x="213" y="160"/>
                  <a:pt x="230" y="160"/>
                  <a:pt x="239" y="160"/>
                </a:cubicBezTo>
                <a:cubicBezTo>
                  <a:pt x="248" y="160"/>
                  <a:pt x="266" y="160"/>
                  <a:pt x="266" y="160"/>
                </a:cubicBezTo>
                <a:cubicBezTo>
                  <a:pt x="301" y="142"/>
                  <a:pt x="327" y="134"/>
                  <a:pt x="327" y="134"/>
                </a:cubicBezTo>
                <a:cubicBezTo>
                  <a:pt x="336" y="160"/>
                  <a:pt x="336" y="187"/>
                  <a:pt x="336" y="195"/>
                </a:cubicBezTo>
                <a:cubicBezTo>
                  <a:pt x="345" y="204"/>
                  <a:pt x="354" y="222"/>
                  <a:pt x="354" y="240"/>
                </a:cubicBezTo>
                <a:cubicBezTo>
                  <a:pt x="354" y="328"/>
                  <a:pt x="274" y="328"/>
                  <a:pt x="257" y="32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74">
            <a:hlinkClick r:id="rId5"/>
          </p:cNvPr>
          <p:cNvSpPr/>
          <p:nvPr/>
        </p:nvSpPr>
        <p:spPr>
          <a:xfrm>
            <a:off x="4444985" y="3662685"/>
            <a:ext cx="254071" cy="249413"/>
          </a:xfrm>
          <a:custGeom>
            <a:rect b="b" l="l" r="r" t="t"/>
            <a:pathLst>
              <a:path extrusionOk="0" h="471" w="480"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39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337" y="195"/>
                </a:moveTo>
                <a:lnTo>
                  <a:pt x="337" y="195"/>
                </a:lnTo>
                <a:lnTo>
                  <a:pt x="337" y="195"/>
                </a:lnTo>
                <a:cubicBezTo>
                  <a:pt x="337" y="257"/>
                  <a:pt x="292" y="328"/>
                  <a:pt x="204" y="328"/>
                </a:cubicBezTo>
                <a:cubicBezTo>
                  <a:pt x="178" y="328"/>
                  <a:pt x="151" y="319"/>
                  <a:pt x="133" y="310"/>
                </a:cubicBezTo>
                <a:lnTo>
                  <a:pt x="142" y="310"/>
                </a:lnTo>
                <a:cubicBezTo>
                  <a:pt x="160" y="310"/>
                  <a:pt x="186" y="301"/>
                  <a:pt x="204" y="293"/>
                </a:cubicBezTo>
                <a:cubicBezTo>
                  <a:pt x="178" y="293"/>
                  <a:pt x="160" y="275"/>
                  <a:pt x="160" y="257"/>
                </a:cubicBezTo>
                <a:cubicBezTo>
                  <a:pt x="160" y="257"/>
                  <a:pt x="160" y="257"/>
                  <a:pt x="169" y="257"/>
                </a:cubicBezTo>
                <a:lnTo>
                  <a:pt x="178" y="257"/>
                </a:lnTo>
                <a:cubicBezTo>
                  <a:pt x="160" y="248"/>
                  <a:pt x="142" y="231"/>
                  <a:pt x="142" y="213"/>
                </a:cubicBezTo>
                <a:lnTo>
                  <a:pt x="142" y="213"/>
                </a:lnTo>
                <a:cubicBezTo>
                  <a:pt x="142" y="213"/>
                  <a:pt x="151" y="213"/>
                  <a:pt x="160" y="213"/>
                </a:cubicBezTo>
                <a:cubicBezTo>
                  <a:pt x="151" y="204"/>
                  <a:pt x="142" y="195"/>
                  <a:pt x="142" y="178"/>
                </a:cubicBezTo>
                <a:cubicBezTo>
                  <a:pt x="142" y="169"/>
                  <a:pt x="142" y="160"/>
                  <a:pt x="151" y="151"/>
                </a:cubicBezTo>
                <a:cubicBezTo>
                  <a:pt x="169" y="178"/>
                  <a:pt x="204" y="204"/>
                  <a:pt x="239" y="204"/>
                </a:cubicBezTo>
                <a:cubicBezTo>
                  <a:pt x="239" y="195"/>
                  <a:pt x="239" y="195"/>
                  <a:pt x="239" y="195"/>
                </a:cubicBezTo>
                <a:cubicBezTo>
                  <a:pt x="239" y="169"/>
                  <a:pt x="266" y="142"/>
                  <a:pt x="292" y="142"/>
                </a:cubicBezTo>
                <a:cubicBezTo>
                  <a:pt x="301" y="142"/>
                  <a:pt x="319" y="151"/>
                  <a:pt x="319" y="160"/>
                </a:cubicBezTo>
                <a:cubicBezTo>
                  <a:pt x="337" y="160"/>
                  <a:pt x="346" y="151"/>
                  <a:pt x="355" y="151"/>
                </a:cubicBezTo>
                <a:cubicBezTo>
                  <a:pt x="346" y="160"/>
                  <a:pt x="346" y="169"/>
                  <a:pt x="337" y="178"/>
                </a:cubicBezTo>
                <a:cubicBezTo>
                  <a:pt x="346" y="178"/>
                  <a:pt x="355" y="169"/>
                  <a:pt x="364" y="169"/>
                </a:cubicBezTo>
                <a:cubicBezTo>
                  <a:pt x="355" y="178"/>
                  <a:pt x="346" y="187"/>
                  <a:pt x="337" y="19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Frequentist Est.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452371"/>
            <a:ext cx="39999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Check to see if thermometer is properly calibrated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450" y="1508738"/>
            <a:ext cx="4055799" cy="27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311700" y="2579175"/>
            <a:ext cx="39999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Frequentist Approach: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Take many readings and use the expectation value (mean) and std for sample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Calculate the probability of your data given your data following some parameter.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Frequentist Est.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Confidence Interval</a:t>
            </a:r>
            <a:r>
              <a:rPr lang="en-GB" sz="1800"/>
              <a:t>:</a:t>
            </a:r>
            <a:endParaRPr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From sample mean and standard deviation, calculate an interval</a:t>
            </a:r>
            <a:br>
              <a:rPr lang="en-GB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Interval contains the true parameter x% of the time upon repeated experiments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3" y="1904375"/>
            <a:ext cx="3999900" cy="188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Frequentist Est.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Confidence Interval</a:t>
            </a:r>
            <a:r>
              <a:rPr lang="en-GB" sz="1800"/>
              <a:t>:</a:t>
            </a:r>
            <a:endParaRPr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Intuition: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If you were to bootstrap the confidence interval n times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Interval would contain the mean of population 95% of the time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3" y="1904375"/>
            <a:ext cx="3999900" cy="188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